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82" r:id="rId6"/>
    <p:sldId id="279" r:id="rId7"/>
    <p:sldId id="281" r:id="rId8"/>
    <p:sldId id="27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83" r:id="rId19"/>
    <p:sldId id="271" r:id="rId20"/>
    <p:sldId id="269" r:id="rId21"/>
    <p:sldId id="273" r:id="rId22"/>
    <p:sldId id="270" r:id="rId23"/>
    <p:sldId id="272" r:id="rId24"/>
    <p:sldId id="274" r:id="rId25"/>
    <p:sldId id="284" r:id="rId26"/>
    <p:sldId id="275" r:id="rId27"/>
    <p:sldId id="27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584" userDrawn="1">
          <p15:clr>
            <a:srgbClr val="A4A3A4"/>
          </p15:clr>
        </p15:guide>
        <p15:guide id="4" orient="horz" pos="3456" userDrawn="1">
          <p15:clr>
            <a:srgbClr val="A4A3A4"/>
          </p15:clr>
        </p15:guide>
        <p15:guide id="5" orient="horz" pos="1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95"/>
    <p:restoredTop sz="94751"/>
  </p:normalViewPr>
  <p:slideViewPr>
    <p:cSldViewPr snapToGrid="0" snapToObjects="1">
      <p:cViewPr varScale="1">
        <p:scale>
          <a:sx n="115" d="100"/>
          <a:sy n="115" d="100"/>
        </p:scale>
        <p:origin x="1216" y="184"/>
      </p:cViewPr>
      <p:guideLst>
        <p:guide orient="horz" pos="2160"/>
        <p:guide pos="2880"/>
        <p:guide orient="horz" pos="1584"/>
        <p:guide orient="horz" pos="3456"/>
        <p:guide orient="horz" pos="12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D9494-DEB3-5D45-8F19-2B2B36870A8E}" type="datetimeFigureOut">
              <a:rPr lang="en-US" smtClean="0"/>
              <a:t>12/5/16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356E-D190-DE47-A5EC-36C477C63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26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ACID:</a:t>
            </a:r>
            <a:r>
              <a:rPr lang="en-US" baseline="0" dirty="0" smtClean="0"/>
              <a:t> Atomicity, Consistency, Isolation, and Durability.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356E-D190-DE47-A5EC-36C477C63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81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4-connectivity</a:t>
            </a:r>
            <a:r>
              <a:rPr lang="en-US" baseline="0" dirty="0" smtClean="0"/>
              <a:t>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356E-D190-DE47-A5EC-36C477C630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24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</a:t>
            </a:r>
            <a:r>
              <a:rPr lang="en-US" baseline="0" dirty="0" smtClean="0"/>
              <a:t> our 4</a:t>
            </a:r>
            <a:r>
              <a:rPr lang="en-US" baseline="30000" dirty="0" smtClean="0"/>
              <a:t>th</a:t>
            </a:r>
            <a:r>
              <a:rPr lang="en-US" baseline="0" dirty="0" smtClean="0"/>
              <a:t> implementation of CCL in </a:t>
            </a:r>
            <a:r>
              <a:rPr lang="en-US" baseline="0" dirty="0" err="1" smtClean="0"/>
              <a:t>SciDB</a:t>
            </a:r>
            <a:r>
              <a:rPr lang="en-US" baseline="0" dirty="0" smtClean="0"/>
              <a:t>. The table shows where improvements are needed to boost performance and scalability (i.e. stage 2).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356E-D190-DE47-A5EC-36C477C630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0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MERRA-2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356E-D190-DE47-A5EC-36C477C630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48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MERRA-2, 36-year (1980-2015) average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356E-D190-DE47-A5EC-36C477C630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0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Big Data (Washington, DC)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CC79-ADC4-D749-89DA-633CDC0B7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Big Data (Washington, DC)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CC79-ADC4-D749-89DA-633CDC0B7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Big Data (Washington, DC)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CC79-ADC4-D749-89DA-633CDC0B7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Big Data (Washington, DC)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CC79-ADC4-D749-89DA-633CDC0B7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Big Data (Washington, DC)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CC79-ADC4-D749-89DA-633CDC0B7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Big Data (Washington, DC)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CC79-ADC4-D749-89DA-633CDC0B7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Big Data (Washington, DC)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CC79-ADC4-D749-89DA-633CDC0B7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Big Data (Washington, DC)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CC79-ADC4-D749-89DA-633CDC0B7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Big Data (Washington, DC)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CC79-ADC4-D749-89DA-633CDC0B7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Big Data (Washington, DC)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CC79-ADC4-D749-89DA-633CDC0B7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Big Data (Washington, DC)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CC79-ADC4-D749-89DA-633CDC0B7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12/05/2016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IEEE Big Data (Washington, DC)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6CC79-ADC4-D749-89DA-633CDC0B7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25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Implementing Connected Component Labeling as a User Defined Operator for </a:t>
            </a:r>
            <a:r>
              <a:rPr lang="en-US" sz="4800" dirty="0" err="1" smtClean="0"/>
              <a:t>SciDB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5980" y="3602038"/>
            <a:ext cx="4892040" cy="165576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800" dirty="0" smtClean="0"/>
              <a:t>IEEE Big Data 2016 Workshop on: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800" i="1" dirty="0" smtClean="0"/>
              <a:t>Big Data Challenges, Research, and Technologies in the Earth and Planetary Sciences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84546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Arbitrary number of dimensions.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While CCL in image processing mostly operates on 2D raster arrays, climate data are of higher dimensionality.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Flexible connectivity.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Periodic boundary condition </a:t>
            </a:r>
            <a:r>
              <a:rPr lang="mr-IN" dirty="0" smtClean="0"/>
              <a:t>–</a:t>
            </a:r>
            <a:r>
              <a:rPr lang="en-US" dirty="0" smtClean="0"/>
              <a:t> Earth is not flat!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“Connectedness” or “adjacency”, i.e. which neighbors are considered connected?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Leveraging </a:t>
            </a:r>
            <a:r>
              <a:rPr lang="en-US" dirty="0" err="1" smtClean="0"/>
              <a:t>SciDB</a:t>
            </a:r>
            <a:r>
              <a:rPr lang="en-US" dirty="0" smtClean="0"/>
              <a:t> efficient memory management.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Handle arrays larger than available physical memory.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Big Data (Washington, DC)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CC79-ADC4-D749-89DA-633CDC0B72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Connectivity Examples</a:t>
            </a:r>
            <a:endParaRPr lang="en-US" dirty="0"/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806350" y="2335036"/>
            <a:ext cx="7306856" cy="2865472"/>
            <a:chOff x="0" y="6350"/>
            <a:chExt cx="2329815" cy="913765"/>
          </a:xfrm>
        </p:grpSpPr>
        <p:pic>
          <p:nvPicPr>
            <p:cNvPr id="15" name="Shape 76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00" y="241300"/>
              <a:ext cx="717550" cy="672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Shape 7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0" y="241300"/>
              <a:ext cx="715645" cy="6788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Text Box 38"/>
            <p:cNvSpPr txBox="1"/>
            <p:nvPr/>
          </p:nvSpPr>
          <p:spPr>
            <a:xfrm>
              <a:off x="0" y="6350"/>
              <a:ext cx="728899" cy="21869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Times New Roman" charset="0"/>
                  <a:ea typeface="SimSun" charset="-122"/>
                </a:rPr>
                <a:t>4-connectivity</a:t>
              </a:r>
              <a:endParaRPr lang="en-US" sz="3200" dirty="0">
                <a:effectLst/>
                <a:latin typeface="Times New Roman" charset="0"/>
                <a:ea typeface="SimSun" charset="-122"/>
              </a:endParaRPr>
            </a:p>
          </p:txBody>
        </p:sp>
        <p:sp>
          <p:nvSpPr>
            <p:cNvPr id="18" name="Text Box 39"/>
            <p:cNvSpPr txBox="1"/>
            <p:nvPr/>
          </p:nvSpPr>
          <p:spPr>
            <a:xfrm>
              <a:off x="800100" y="6350"/>
              <a:ext cx="728899" cy="21869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Times New Roman" charset="0"/>
                  <a:ea typeface="SimSun" charset="-122"/>
                </a:rPr>
                <a:t>8-connectivity</a:t>
              </a:r>
            </a:p>
          </p:txBody>
        </p:sp>
        <p:pic>
          <p:nvPicPr>
            <p:cNvPr id="20" name="Shape 77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2900" y="228600"/>
              <a:ext cx="716915" cy="672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Text Box 41"/>
            <p:cNvSpPr txBox="1"/>
            <p:nvPr/>
          </p:nvSpPr>
          <p:spPr>
            <a:xfrm>
              <a:off x="1600200" y="6350"/>
              <a:ext cx="728899" cy="21869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Times New Roman" charset="0"/>
                  <a:ea typeface="SimSun" charset="-122"/>
                </a:rPr>
                <a:t>2-connectivity</a:t>
              </a:r>
            </a:p>
          </p:txBody>
        </p:sp>
      </p:grp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12/05/2016</a:t>
            </a: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Big Data (Washington, DC)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CC79-ADC4-D749-89DA-633CDC0B72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Start with a binary mask, where the foreground denotes presence of phenomenon.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Four (4) Stages: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Assign labels in each chunk.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Resolve label equivalence.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Revise labels obtained in stage 1.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Re-sequence the labels.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Big Data (Washington, DC)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CC79-ADC4-D749-89DA-633CDC0B72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Mask</a:t>
            </a:r>
            <a:endParaRPr lang="en-US" dirty="0"/>
          </a:p>
        </p:txBody>
      </p:sp>
      <p:pic>
        <p:nvPicPr>
          <p:cNvPr id="4" name="Shape 9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2057400"/>
            <a:ext cx="38862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Big Data (Washington, DC)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CC79-ADC4-D749-89DA-633CDC0B72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3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1 </a:t>
            </a:r>
            <a:r>
              <a:rPr lang="mr-IN" dirty="0" smtClean="0"/>
              <a:t>–</a:t>
            </a:r>
            <a:r>
              <a:rPr lang="en-US" dirty="0" smtClean="0"/>
              <a:t> Label in Chunk</a:t>
            </a:r>
            <a:endParaRPr lang="en-US" dirty="0"/>
          </a:p>
        </p:txBody>
      </p:sp>
      <p:pic>
        <p:nvPicPr>
          <p:cNvPr id="4" name="Shape 98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2057400"/>
            <a:ext cx="38862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Big Data (Washington, DC)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CC79-ADC4-D749-89DA-633CDC0B72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4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2 </a:t>
            </a:r>
            <a:r>
              <a:rPr lang="mr-IN" dirty="0" smtClean="0"/>
              <a:t>–</a:t>
            </a:r>
            <a:r>
              <a:rPr lang="en-US" dirty="0" smtClean="0"/>
              <a:t> Resolve Equivalence </a:t>
            </a:r>
            <a:endParaRPr lang="en-US" dirty="0"/>
          </a:p>
        </p:txBody>
      </p:sp>
      <p:pic>
        <p:nvPicPr>
          <p:cNvPr id="4" name="Shape 11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2057400"/>
            <a:ext cx="38862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Big Data (Washington, DC)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CC79-ADC4-D749-89DA-633CDC0B72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6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3 </a:t>
            </a:r>
            <a:r>
              <a:rPr lang="mr-IN" dirty="0" smtClean="0"/>
              <a:t>–</a:t>
            </a:r>
            <a:r>
              <a:rPr lang="en-US" dirty="0" smtClean="0"/>
              <a:t> Revise Labels</a:t>
            </a:r>
            <a:endParaRPr lang="en-US" dirty="0"/>
          </a:p>
        </p:txBody>
      </p:sp>
      <p:pic>
        <p:nvPicPr>
          <p:cNvPr id="4" name="Shape 11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2057400"/>
            <a:ext cx="38862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Big Data (Washington, DC)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CC79-ADC4-D749-89DA-633CDC0B72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4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4 </a:t>
            </a:r>
            <a:r>
              <a:rPr lang="mr-IN" dirty="0" smtClean="0"/>
              <a:t>–</a:t>
            </a:r>
            <a:r>
              <a:rPr lang="en-US" dirty="0" smtClean="0"/>
              <a:t> Re-sequence Labels</a:t>
            </a:r>
            <a:endParaRPr lang="en-US" dirty="0"/>
          </a:p>
        </p:txBody>
      </p:sp>
      <p:pic>
        <p:nvPicPr>
          <p:cNvPr id="4" name="Shape 12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2057400"/>
            <a:ext cx="38862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Big Data (Washington, DC)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CC79-ADC4-D749-89DA-633CDC0B72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1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Blizzard-like snowstorm climatology based on NASA MERRA/-2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Big Data (Washington, DC)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CC79-ADC4-D749-89DA-633CDC0B723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4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Blizzard-like Snowstorm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37 years of global MERRA (or 36 years of MERRA-2) </a:t>
            </a:r>
            <a:r>
              <a:rPr lang="en-US" i="1" dirty="0" smtClean="0"/>
              <a:t>hourly</a:t>
            </a:r>
            <a:r>
              <a:rPr lang="en-US" dirty="0" smtClean="0"/>
              <a:t> data are used.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Visibility is derived from snowfall rate and 2-m &amp; 10-m wind speeds (Matsuzawa et al 2005).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Visibility criterion used to identify presence of blizzard-like snowstorms over land or land-ice surfaces.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CCL is applied to label individual episodes.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Big Data (Washington, DC)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CC79-ADC4-D749-89DA-633CDC0B723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9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dirty="0" err="1" smtClean="0"/>
              <a:t>Amidu</a:t>
            </a:r>
            <a:r>
              <a:rPr lang="en-US" dirty="0" smtClean="0"/>
              <a:t> (Hamid) </a:t>
            </a:r>
            <a:r>
              <a:rPr lang="en-US" dirty="0"/>
              <a:t>Oloso</a:t>
            </a:r>
            <a:r>
              <a:rPr lang="en-US" baseline="30000" dirty="0"/>
              <a:t>1,2</a:t>
            </a:r>
            <a:r>
              <a:rPr lang="en-US" dirty="0"/>
              <a:t>, Kwo-Sen Kuo</a:t>
            </a:r>
            <a:r>
              <a:rPr lang="en-US" baseline="30000" dirty="0"/>
              <a:t>1,3,4</a:t>
            </a:r>
            <a:r>
              <a:rPr lang="en-US" dirty="0"/>
              <a:t>,  </a:t>
            </a:r>
            <a:r>
              <a:rPr lang="en-US" dirty="0" smtClean="0"/>
              <a:t>Thomas L Clune</a:t>
            </a:r>
            <a:r>
              <a:rPr lang="en-US" baseline="30000" dirty="0" smtClean="0"/>
              <a:t>1</a:t>
            </a:r>
            <a:r>
              <a:rPr lang="en-US" dirty="0" smtClean="0"/>
              <a:t>, Paul Brown</a:t>
            </a:r>
            <a:r>
              <a:rPr lang="en-US" baseline="30000" dirty="0" smtClean="0"/>
              <a:t>5</a:t>
            </a:r>
            <a:r>
              <a:rPr lang="en-US" dirty="0" smtClean="0"/>
              <a:t>, Alex Poliakov</a:t>
            </a:r>
            <a:r>
              <a:rPr lang="en-US" baseline="30000" dirty="0" smtClean="0"/>
              <a:t>5</a:t>
            </a:r>
            <a:r>
              <a:rPr lang="en-US" dirty="0" smtClean="0"/>
              <a:t>, </a:t>
            </a:r>
            <a:r>
              <a:rPr lang="en-US" dirty="0" err="1" smtClean="0"/>
              <a:t>Hongfeng</a:t>
            </a:r>
            <a:r>
              <a:rPr lang="en-US" dirty="0" smtClean="0"/>
              <a:t> Yu</a:t>
            </a:r>
            <a:r>
              <a:rPr lang="en-US" baseline="30000" dirty="0" smtClean="0"/>
              <a:t>6</a:t>
            </a:r>
          </a:p>
          <a:p>
            <a:pPr marL="1144588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NASA Goddard Space Flight Center, Greenbelt, MD, USA</a:t>
            </a:r>
          </a:p>
          <a:p>
            <a:pPr marL="1144588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SSAI, Greenbelt, MD, USA</a:t>
            </a:r>
          </a:p>
          <a:p>
            <a:pPr marL="1144588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err="1"/>
              <a:t>Bayesics</a:t>
            </a:r>
            <a:r>
              <a:rPr lang="en-US" sz="2000" dirty="0"/>
              <a:t> LLC, Bowie, MD, USA</a:t>
            </a:r>
          </a:p>
          <a:p>
            <a:pPr marL="1144588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University of Maryland, College Park, MD, USA</a:t>
            </a:r>
          </a:p>
          <a:p>
            <a:pPr marL="1144588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Paradigm4, Waltham, MA, USA</a:t>
            </a:r>
          </a:p>
          <a:p>
            <a:pPr marL="1144588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University of Nebraska, Lincoln, NE, USA</a:t>
            </a:r>
          </a:p>
          <a:p>
            <a:pPr marL="1317625" indent="-211138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Big Data (Washington, DC)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CC79-ADC4-D749-89DA-633CDC0B72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6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20441"/>
              </p:ext>
            </p:extLst>
          </p:nvPr>
        </p:nvGraphicFramePr>
        <p:xfrm>
          <a:off x="628651" y="2451927"/>
          <a:ext cx="78867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748"/>
                <a:gridCol w="1547988"/>
                <a:gridCol w="1547988"/>
                <a:gridCol w="1547988"/>
                <a:gridCol w="1547988"/>
              </a:tblGrid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Stage</a:t>
                      </a:r>
                      <a:endParaRPr lang="en-US" sz="20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Instances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28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56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84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23825" indent="0">
                        <a:tabLst/>
                      </a:pPr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88-114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41-54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21-27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12-18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23825" indent="0" algn="l" defTabSz="914400" rtl="0" eaLnBrk="1" latinLnBrk="0" hangingPunct="1">
                        <a:tabLst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2a (replicate)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9-12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7-9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6-12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6-14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23825" indent="0" algn="l" defTabSz="914400" rtl="0" eaLnBrk="1" latinLnBrk="0" hangingPunct="1">
                        <a:tabLst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2b (resolve)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725-940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715-950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705-935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705-975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23825" indent="0" algn="l" defTabSz="914400" rtl="0" eaLnBrk="1" latinLnBrk="0" hangingPunct="1">
                        <a:tabLst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240-320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115-160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85-120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33-55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23825" indent="0" algn="l" defTabSz="914400" rtl="0" eaLnBrk="1" latinLnBrk="0" hangingPunct="1">
                        <a:tabLst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364-475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180-240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90-125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49-81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8650" y="1954060"/>
            <a:ext cx="788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Wall time for each stage of CCL UDO (in seconds)</a:t>
            </a:r>
            <a:endParaRPr lang="en-U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Big Data (Washington, DC)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CC79-ADC4-D749-89DA-633CDC0B723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36-year Average Unique Visit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3" b="15870"/>
          <a:stretch/>
        </p:blipFill>
        <p:spPr>
          <a:xfrm>
            <a:off x="628650" y="2057400"/>
            <a:ext cx="7891272" cy="4042083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Big Data (Washington, DC)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CC79-ADC4-D749-89DA-633CDC0B723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5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36-year Average Snowfall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3" b="15870"/>
          <a:stretch/>
        </p:blipFill>
        <p:spPr>
          <a:xfrm>
            <a:off x="628650" y="2057400"/>
            <a:ext cx="7891272" cy="4042083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Big Data (Washington, DC)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CC79-ADC4-D749-89DA-633CDC0B723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5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36-year Average 10-m Wind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3" b="15870"/>
          <a:stretch/>
        </p:blipFill>
        <p:spPr>
          <a:xfrm>
            <a:off x="626364" y="2057400"/>
            <a:ext cx="7891272" cy="4042083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Big Data (Washington, DC)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CC79-ADC4-D749-89DA-633CDC0B723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1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36-year Average Roughness Length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3" b="15870"/>
          <a:stretch/>
        </p:blipFill>
        <p:spPr>
          <a:xfrm>
            <a:off x="628650" y="2057400"/>
            <a:ext cx="7891272" cy="4042083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Big Data (Washington, DC)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CC79-ADC4-D749-89DA-633CDC0B723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5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36-year Average Unique Visit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3" b="15870"/>
          <a:stretch/>
        </p:blipFill>
        <p:spPr>
          <a:xfrm>
            <a:off x="628650" y="2057400"/>
            <a:ext cx="7891272" cy="4042083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Big Data (Washington, DC)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CC79-ADC4-D749-89DA-633CDC0B723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2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Acknowledgement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We are grateful for funding provided, primarily, by </a:t>
            </a:r>
            <a:r>
              <a:rPr lang="en-US" sz="2400" b="1" dirty="0" smtClean="0"/>
              <a:t>NASA</a:t>
            </a:r>
            <a:r>
              <a:rPr lang="en-US" sz="2400" dirty="0" smtClean="0"/>
              <a:t> Earth Science Technology Office (</a:t>
            </a:r>
            <a:r>
              <a:rPr lang="en-US" sz="2400" b="1" dirty="0" smtClean="0"/>
              <a:t>ESTO</a:t>
            </a:r>
            <a:r>
              <a:rPr lang="en-US" sz="2400" dirty="0" smtClean="0"/>
              <a:t>) through its Advanced Information Systems Technology (</a:t>
            </a:r>
            <a:r>
              <a:rPr lang="en-US" sz="2400" b="1" dirty="0" smtClean="0"/>
              <a:t>AIST</a:t>
            </a:r>
            <a:r>
              <a:rPr lang="en-US" sz="2400" dirty="0" smtClean="0"/>
              <a:t>) program and by the National Science Foundation (</a:t>
            </a:r>
            <a:r>
              <a:rPr lang="en-US" sz="2400" b="1" dirty="0" smtClean="0"/>
              <a:t>NSF</a:t>
            </a:r>
            <a:r>
              <a:rPr lang="en-US" sz="2400" dirty="0" smtClean="0"/>
              <a:t>) through the </a:t>
            </a:r>
            <a:r>
              <a:rPr lang="en-US" sz="2400" b="1" dirty="0" err="1" smtClean="0"/>
              <a:t>EarthCube</a:t>
            </a:r>
            <a:r>
              <a:rPr lang="en-US" sz="2400" dirty="0" smtClean="0"/>
              <a:t> program. </a:t>
            </a:r>
            <a:r>
              <a:rPr lang="en-US" sz="2400" dirty="0"/>
              <a:t>The excellent computing support provided by NASA High End Computing (</a:t>
            </a:r>
            <a:r>
              <a:rPr lang="en-US" sz="2400" b="1" dirty="0"/>
              <a:t>HEC</a:t>
            </a:r>
            <a:r>
              <a:rPr lang="en-US" sz="2400" dirty="0"/>
              <a:t>) program through NASA Center for Climate Simulations (</a:t>
            </a:r>
            <a:r>
              <a:rPr lang="en-US" sz="2400" b="1" dirty="0"/>
              <a:t>NCCS</a:t>
            </a:r>
            <a:r>
              <a:rPr lang="en-US" sz="2400" dirty="0"/>
              <a:t>) is also </a:t>
            </a:r>
            <a:r>
              <a:rPr lang="en-US" sz="2400" dirty="0" smtClean="0"/>
              <a:t>acknowledged.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Big Data (Washington, DC)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CC79-ADC4-D749-89DA-633CDC0B723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2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Big Data (Washington, DC)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CC79-ADC4-D749-89DA-633CDC0B723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Presentations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Big Data Challenges:  </a:t>
            </a:r>
            <a:r>
              <a:rPr lang="en-US" i="1" dirty="0" smtClean="0"/>
              <a:t>Volume, Variety, Velocity, Veracity, V</a:t>
            </a:r>
            <a:r>
              <a:rPr lang="mr-IN" i="1" dirty="0" smtClean="0"/>
              <a:t>…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Challenges are dependent upon requirements.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For example, </a:t>
            </a:r>
            <a:r>
              <a:rPr lang="en-US" i="1" dirty="0" smtClean="0"/>
              <a:t>Batch</a:t>
            </a:r>
            <a:r>
              <a:rPr lang="en-US" dirty="0" smtClean="0"/>
              <a:t> vs. </a:t>
            </a:r>
            <a:r>
              <a:rPr lang="en-US" i="1" dirty="0" smtClean="0"/>
              <a:t>Interactive</a:t>
            </a:r>
            <a:r>
              <a:rPr lang="en-US" dirty="0" smtClean="0"/>
              <a:t> processing.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We believe scaling </a:t>
            </a:r>
            <a:r>
              <a:rPr lang="en-US" i="1" dirty="0" smtClean="0"/>
              <a:t>Variety </a:t>
            </a:r>
            <a:r>
              <a:rPr lang="en-US" dirty="0" smtClean="0"/>
              <a:t>is the key challenge for Big Earth Data.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Presently more emphasis appears to be placed on scaling </a:t>
            </a:r>
            <a:r>
              <a:rPr lang="en-US" i="1" dirty="0" smtClean="0"/>
              <a:t>Volume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Related papers/presentations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BigD419: </a:t>
            </a:r>
            <a:r>
              <a:rPr lang="en-US" dirty="0" err="1" smtClean="0"/>
              <a:t>Rilee</a:t>
            </a:r>
            <a:r>
              <a:rPr lang="en-US" dirty="0" smtClean="0"/>
              <a:t> et al "Addressing the Big-Earth-Data Variety Challenge with the Hierarchical Triangular Mesh” in </a:t>
            </a:r>
            <a:r>
              <a:rPr lang="en-US" i="1" dirty="0" smtClean="0"/>
              <a:t>S6 Algorithms and Systems for Big Data II</a:t>
            </a:r>
            <a:r>
              <a:rPr lang="en-US" dirty="0" smtClean="0"/>
              <a:t>, </a:t>
            </a:r>
            <a:r>
              <a:rPr lang="en-US" b="1" dirty="0" smtClean="0"/>
              <a:t>Wed. (12/07) 16:25-18:25</a:t>
            </a:r>
            <a:r>
              <a:rPr lang="en-US" dirty="0" smtClean="0"/>
              <a:t> in </a:t>
            </a:r>
            <a:r>
              <a:rPr lang="en-US" u="sng" dirty="0" smtClean="0"/>
              <a:t>Regency D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BigD561: Doan et al "Evaluating the Impact of Data Placement to Spark and </a:t>
            </a:r>
            <a:r>
              <a:rPr lang="en-US" dirty="0" err="1" smtClean="0"/>
              <a:t>SciDB</a:t>
            </a:r>
            <a:r>
              <a:rPr lang="en-US" dirty="0" smtClean="0"/>
              <a:t> with an Earth Science Use Case" in </a:t>
            </a:r>
            <a:r>
              <a:rPr lang="en-US" i="1" dirty="0" smtClean="0"/>
              <a:t>S9 Cloud/High Performance/Parallel Computing and Big Data</a:t>
            </a:r>
            <a:r>
              <a:rPr lang="en-US" dirty="0" smtClean="0"/>
              <a:t>, </a:t>
            </a:r>
            <a:r>
              <a:rPr lang="en-US" b="1" dirty="0" err="1" smtClean="0"/>
              <a:t>Thr</a:t>
            </a:r>
            <a:r>
              <a:rPr lang="en-US" b="1" dirty="0" smtClean="0"/>
              <a:t>. (12/08) 14:00-16:30</a:t>
            </a:r>
            <a:r>
              <a:rPr lang="en-US" dirty="0" smtClean="0"/>
              <a:t> in </a:t>
            </a:r>
            <a:r>
              <a:rPr lang="en-US" u="sng" dirty="0" smtClean="0"/>
              <a:t>Regency A</a:t>
            </a:r>
            <a:endParaRPr lang="en-US" dirty="0" smtClean="0"/>
          </a:p>
          <a:p>
            <a:pPr lvl="1">
              <a:lnSpc>
                <a:spcPct val="120000"/>
              </a:lnSpc>
            </a:pPr>
            <a:endParaRPr lang="en-US" u="sng" dirty="0"/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Big Data (Washington, DC)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CC79-ADC4-D749-89DA-633CDC0B72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6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</a:t>
            </a:r>
            <a:r>
              <a:rPr lang="mr-IN" dirty="0" smtClean="0"/>
              <a:t>–</a:t>
            </a:r>
            <a:r>
              <a:rPr lang="en-US" dirty="0" smtClean="0"/>
              <a:t> Why CCL?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Why high priority to implementing connected component labeling (CCL)?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 big part of Earth Science research is phenomenon-based.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Hurricane, tornado, El Niño, flood, drought, blizzard, etc.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There is no comprehensive record in general, except for a few high-impact phenomena, leading to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time-consuming preparatory investigation for selecting study episodes.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Incomplete climatology for phenomena, e.g. number of blizzards per year.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Demonstrate the extensibility of </a:t>
            </a:r>
            <a:r>
              <a:rPr lang="en-US" dirty="0" err="1" smtClean="0"/>
              <a:t>SciDB</a:t>
            </a:r>
            <a:r>
              <a:rPr lang="en-US" dirty="0" smtClean="0"/>
              <a:t>.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SciDB</a:t>
            </a:r>
            <a:r>
              <a:rPr lang="en-US" dirty="0" smtClean="0"/>
              <a:t> built-in operators perform well but more are needed to support Earth Science data analysis.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Big Data (Washington, DC)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CC79-ADC4-D749-89DA-633CDC0B72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4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SciDB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 smtClean="0"/>
              <a:t>An </a:t>
            </a:r>
            <a:r>
              <a:rPr lang="en-US" dirty="0"/>
              <a:t>array database for </a:t>
            </a:r>
            <a:r>
              <a:rPr lang="en-US" dirty="0" smtClean="0"/>
              <a:t>Big science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Strong support for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Multidimensional arrays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Sparse data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Exploits shared-nothing architecture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Features: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Array query language (AQL)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Array function language (AFL)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Extensible: User defined types, functions, and operators (UDT/F/</a:t>
            </a:r>
            <a:r>
              <a:rPr lang="en-US" dirty="0" err="1" smtClean="0"/>
              <a:t>Os</a:t>
            </a:r>
            <a:r>
              <a:rPr lang="en-US" dirty="0" smtClean="0"/>
              <a:t>)</a:t>
            </a:r>
          </a:p>
          <a:p>
            <a:pPr lvl="1">
              <a:lnSpc>
                <a:spcPct val="110000"/>
              </a:lnSpc>
            </a:pPr>
            <a:r>
              <a:rPr lang="en-US" b="1" i="1" u="sng" dirty="0" smtClean="0"/>
              <a:t>Data can be distributed by dimension indices</a:t>
            </a:r>
            <a:endParaRPr lang="en-US" b="1" i="1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Big Data (Washington, DC)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CC79-ADC4-D749-89DA-633CDC0B72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SciDB</a:t>
            </a:r>
            <a:r>
              <a:rPr lang="en-US" sz="4000" dirty="0"/>
              <a:t> </a:t>
            </a:r>
            <a:r>
              <a:rPr lang="en-US" sz="4000" dirty="0" smtClean="0"/>
              <a:t>and its Storage Management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 smtClean="0"/>
              <a:t>Full </a:t>
            </a:r>
            <a:r>
              <a:rPr lang="en-US" sz="2000" dirty="0"/>
              <a:t>ACID DBMS that stores data in multidimensional arrays with strongly typed attributes (aka fields) within each </a:t>
            </a:r>
            <a:r>
              <a:rPr lang="en-US" sz="2000" dirty="0" smtClean="0"/>
              <a:t>cell.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Open Source but backed </a:t>
            </a:r>
            <a:r>
              <a:rPr lang="en-US" sz="2000" dirty="0" smtClean="0"/>
              <a:t>commercially by </a:t>
            </a:r>
            <a:r>
              <a:rPr lang="en-US" sz="2000" dirty="0"/>
              <a:t>Paradigm4 who offers a licensed Enterprise </a:t>
            </a:r>
            <a:r>
              <a:rPr lang="en-US" sz="2000" dirty="0" smtClean="0"/>
              <a:t>version. 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Core of </a:t>
            </a:r>
            <a:r>
              <a:rPr lang="en-US" sz="2000" dirty="0" smtClean="0"/>
              <a:t>its data storage management </a:t>
            </a:r>
            <a:r>
              <a:rPr lang="en-US" sz="2000" dirty="0"/>
              <a:t>is Paradigm4’s Multidimensional Array Clustering (</a:t>
            </a:r>
            <a:r>
              <a:rPr lang="en-US" sz="2000" dirty="0" smtClean="0"/>
              <a:t>MAC™):</a:t>
            </a: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1600" dirty="0" smtClean="0"/>
              <a:t>Data close </a:t>
            </a:r>
            <a:r>
              <a:rPr lang="en-US" sz="1600" dirty="0"/>
              <a:t>to each other in the user-defined coordinate system are stored in the same chunk in the storage </a:t>
            </a:r>
            <a:r>
              <a:rPr lang="en-US" sz="1600" dirty="0" smtClean="0"/>
              <a:t>media.</a:t>
            </a:r>
            <a:endParaRPr lang="en-US" sz="1600" dirty="0"/>
          </a:p>
          <a:p>
            <a:pPr lvl="1">
              <a:lnSpc>
                <a:spcPct val="100000"/>
              </a:lnSpc>
            </a:pPr>
            <a:r>
              <a:rPr lang="en-US" sz="1600" dirty="0" smtClean="0"/>
              <a:t>Data </a:t>
            </a:r>
            <a:r>
              <a:rPr lang="en-US" sz="1600" dirty="0"/>
              <a:t>are stored in the storage media in the same order as in the coordinate system.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-US" sz="2000" i="1" dirty="0" smtClean="0"/>
              <a:t>Figure on next slide illustrates </a:t>
            </a:r>
            <a:r>
              <a:rPr lang="en-US" sz="2000" i="1" dirty="0"/>
              <a:t>how </a:t>
            </a:r>
            <a:r>
              <a:rPr lang="en-US" sz="2000" i="1" dirty="0" smtClean="0"/>
              <a:t>MAC</a:t>
            </a:r>
            <a:r>
              <a:rPr lang="en-US" sz="2000" i="1" dirty="0"/>
              <a:t> ™</a:t>
            </a:r>
            <a:r>
              <a:rPr lang="en-US" sz="2000" i="1" dirty="0" smtClean="0"/>
              <a:t>  </a:t>
            </a:r>
            <a:r>
              <a:rPr lang="en-US" sz="2000" i="1" dirty="0"/>
              <a:t>treats a single two-dimensional array with coordinates SAMPLE and GENE, and two attributes RNASEQ and METHY in each cell.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Big Data (Washington, DC)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CC79-ADC4-D749-89DA-633CDC0B72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4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807929"/>
          </a:xfrm>
        </p:spPr>
        <p:txBody>
          <a:bodyPr/>
          <a:lstStyle/>
          <a:p>
            <a:r>
              <a:rPr lang="en-US" dirty="0"/>
              <a:t>MAC</a:t>
            </a:r>
            <a:r>
              <a:rPr lang="en-US" dirty="0" smtClean="0"/>
              <a:t>™ Details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265129"/>
            <a:ext cx="2949178" cy="4603859"/>
          </a:xfrm>
        </p:spPr>
        <p:txBody>
          <a:bodyPr>
            <a:normAutofit fontScale="92500" lnSpcReduction="10000"/>
          </a:bodyPr>
          <a:lstStyle/>
          <a:p>
            <a:pPr marL="120650" indent="-1206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400" i="1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P</a:t>
            </a:r>
            <a:r>
              <a:rPr lang="en-US" sz="1400" i="1" dirty="0" smtClean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artitions</a:t>
            </a:r>
            <a:r>
              <a:rPr lang="en-US" sz="1400" dirty="0" smtClean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 attributes vertically </a:t>
            </a:r>
            <a:r>
              <a:rPr lang="en-US" sz="140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into separate data objects. </a:t>
            </a:r>
            <a:endParaRPr lang="en-US" sz="1400" dirty="0" smtClean="0">
              <a:solidFill>
                <a:srgbClr val="00000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347663" lvl="1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Column-store </a:t>
            </a:r>
            <a:r>
              <a:rPr lang="en-US" sz="120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approach to physical data </a:t>
            </a:r>
            <a:r>
              <a:rPr lang="en-US" sz="1200" dirty="0" smtClean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organization.</a:t>
            </a:r>
            <a:endParaRPr lang="en-US" sz="1200" dirty="0">
              <a:solidFill>
                <a:srgbClr val="00000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120650" indent="-1206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400" i="1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Defines Internally a total ordering for the array’s cells by partitioning an array into chunks that are logically co-located and physically clustered and by using the ordering to serialize each chunk’s data .</a:t>
            </a:r>
          </a:p>
          <a:p>
            <a:pPr marL="120650" indent="-1206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400" i="1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Maps chunks to instances by applying a function (e.g. hashing, replication, by-row, and by-column) to each chunk’s bounding coordinates, and using the function’s result to select the </a:t>
            </a:r>
            <a:r>
              <a:rPr lang="en-US" sz="1400" i="1" dirty="0" err="1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SciDB</a:t>
            </a:r>
            <a:r>
              <a:rPr lang="en-US" sz="1400" i="1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 instance(s) on where to locate the chunk.</a:t>
            </a:r>
          </a:p>
          <a:p>
            <a:pPr marL="120650" indent="-1206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400" i="1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Compresses each chunk by encoding its data, and stores the data to a local disk location under the instance’s control. </a:t>
            </a:r>
          </a:p>
          <a:p>
            <a:pPr marL="347663" lvl="1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Each instance records metadata (array, attribute, chunk identity, and physical location) for the chunks it stores. </a:t>
            </a:r>
          </a:p>
          <a:p>
            <a:pPr marL="120650" indent="-1206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400" i="1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Speeds up window calculations through an optional chunk overlap feature.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7788" y="1445276"/>
            <a:ext cx="4629150" cy="39579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87789" y="983611"/>
            <a:ext cx="4629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smtClean="0">
                <a:latin typeface="Arial Narrow" charset="0"/>
                <a:ea typeface="Arial Narrow" charset="0"/>
                <a:cs typeface="Arial Narrow" charset="0"/>
              </a:rPr>
              <a:t>Multidimensional </a:t>
            </a:r>
            <a:r>
              <a:rPr lang="en-US" sz="1200" b="1" dirty="0">
                <a:latin typeface="Arial Narrow" charset="0"/>
                <a:ea typeface="Arial Narrow" charset="0"/>
                <a:cs typeface="Arial Narrow" charset="0"/>
              </a:rPr>
              <a:t>Array Clustering (MAC</a:t>
            </a:r>
            <a:r>
              <a:rPr lang="en-US" sz="1200" b="1" baseline="30000" dirty="0">
                <a:latin typeface="Arial Narrow" charset="0"/>
                <a:ea typeface="Arial Narrow" charset="0"/>
                <a:cs typeface="Arial Narrow" charset="0"/>
              </a:rPr>
              <a:t>TM</a:t>
            </a:r>
            <a:r>
              <a:rPr lang="en-US" sz="1200" b="1" dirty="0">
                <a:latin typeface="Arial Narrow" charset="0"/>
                <a:ea typeface="Arial Narrow" charset="0"/>
                <a:cs typeface="Arial Narrow" charset="0"/>
              </a:rPr>
              <a:t>) reduces reads, speeds queries. </a:t>
            </a:r>
            <a:endParaRPr lang="en-US" sz="12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Big Data (Washington, DC)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CC79-ADC4-D749-89DA-633CDC0B72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8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0554" y="1111103"/>
            <a:ext cx="51651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err="1">
                <a:latin typeface="Arial Narrow" charset="0"/>
                <a:ea typeface="Arial Narrow" charset="0"/>
                <a:cs typeface="Arial Narrow" charset="0"/>
              </a:rPr>
              <a:t>SciDB</a:t>
            </a:r>
            <a:r>
              <a:rPr lang="en-US" sz="1350" b="1" dirty="0">
                <a:latin typeface="Arial Narrow" charset="0"/>
                <a:ea typeface="Arial Narrow" charset="0"/>
                <a:cs typeface="Arial Narrow" charset="0"/>
              </a:rPr>
              <a:t> Storage Management: How </a:t>
            </a:r>
            <a:r>
              <a:rPr lang="en-US" sz="1350" b="1" dirty="0" err="1">
                <a:latin typeface="Arial Narrow" charset="0"/>
                <a:ea typeface="Arial Narrow" charset="0"/>
                <a:cs typeface="Arial Narrow" charset="0"/>
              </a:rPr>
              <a:t>SciDB</a:t>
            </a:r>
            <a:r>
              <a:rPr lang="en-US" sz="1350" b="1" dirty="0">
                <a:latin typeface="Arial Narrow" charset="0"/>
                <a:ea typeface="Arial Narrow" charset="0"/>
                <a:cs typeface="Arial Narrow" charset="0"/>
              </a:rPr>
              <a:t> Maps Data to Physical Locations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684407" y="1427804"/>
            <a:ext cx="7822986" cy="1659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spcAft>
                <a:spcPts val="450"/>
              </a:spcAft>
              <a:buFont typeface="Arial" charset="0"/>
              <a:buChar char="•"/>
            </a:pPr>
            <a:r>
              <a:rPr lang="en-US" sz="1200" dirty="0">
                <a:latin typeface="Arial Narrow" charset="0"/>
                <a:ea typeface="Arial Narrow" charset="0"/>
                <a:cs typeface="Arial Narrow" charset="0"/>
              </a:rPr>
              <a:t>Full ACID DBMS that stores data in multidimensional arrays with strongly typed attributes (aka fields) within each cell</a:t>
            </a:r>
          </a:p>
          <a:p>
            <a:pPr marL="214313" indent="-214313">
              <a:spcAft>
                <a:spcPts val="450"/>
              </a:spcAft>
              <a:buFont typeface="Arial" charset="0"/>
              <a:buChar char="•"/>
            </a:pPr>
            <a:r>
              <a:rPr lang="en-US" sz="1200" dirty="0">
                <a:latin typeface="Arial Narrow" charset="0"/>
                <a:ea typeface="Arial Narrow" charset="0"/>
                <a:cs typeface="Arial Narrow" charset="0"/>
              </a:rPr>
              <a:t>Open Source but backed by Paradigm4 who offers a licensed Enterprise version </a:t>
            </a:r>
          </a:p>
          <a:p>
            <a:pPr marL="214313" indent="-214313">
              <a:spcAft>
                <a:spcPts val="450"/>
              </a:spcAft>
              <a:buFont typeface="Arial" charset="0"/>
              <a:buChar char="•"/>
            </a:pPr>
            <a:r>
              <a:rPr lang="en-US" sz="1200" dirty="0">
                <a:latin typeface="Arial Narrow" charset="0"/>
                <a:ea typeface="Arial Narrow" charset="0"/>
                <a:cs typeface="Arial Narrow" charset="0"/>
              </a:rPr>
              <a:t>Core of Data Storage Management is Paradigm4’s Multidimensional Array Clustering (MAC</a:t>
            </a:r>
            <a:r>
              <a:rPr lang="en-US" sz="1200" baseline="30000" dirty="0">
                <a:latin typeface="Arial Narrow" charset="0"/>
                <a:ea typeface="Arial Narrow" charset="0"/>
                <a:cs typeface="Arial Narrow" charset="0"/>
              </a:rPr>
              <a:t>TM</a:t>
            </a:r>
            <a:r>
              <a:rPr lang="en-US" sz="1200" dirty="0">
                <a:latin typeface="Arial Narrow" charset="0"/>
                <a:ea typeface="Arial Narrow" charset="0"/>
                <a:cs typeface="Arial Narrow" charset="0"/>
              </a:rPr>
              <a:t>):</a:t>
            </a:r>
          </a:p>
          <a:p>
            <a:pPr marL="557213" lvl="1" indent="-214313">
              <a:spcAft>
                <a:spcPts val="450"/>
              </a:spcAft>
              <a:buFont typeface="Arial" charset="0"/>
              <a:buChar char="•"/>
            </a:pPr>
            <a:r>
              <a:rPr lang="en-US" sz="1125" dirty="0">
                <a:latin typeface="Arial Narrow" charset="0"/>
                <a:ea typeface="Arial Narrow" charset="0"/>
                <a:cs typeface="Arial Narrow" charset="0"/>
              </a:rPr>
              <a:t>data that are close to each other in the user-defined coordinate system are stored in the same chunk in the storage media</a:t>
            </a:r>
          </a:p>
          <a:p>
            <a:pPr marL="557213" lvl="1" indent="-214313">
              <a:spcAft>
                <a:spcPts val="450"/>
              </a:spcAft>
              <a:buFont typeface="Arial" charset="0"/>
              <a:buChar char="•"/>
            </a:pPr>
            <a:r>
              <a:rPr lang="en-US" sz="1125" dirty="0">
                <a:latin typeface="Arial Narrow" charset="0"/>
                <a:ea typeface="Arial Narrow" charset="0"/>
                <a:cs typeface="Arial Narrow" charset="0"/>
              </a:rPr>
              <a:t>data are stored in the storage media in the same order as in the coordinate system.</a:t>
            </a:r>
          </a:p>
          <a:p>
            <a:pPr marL="557213" lvl="1" indent="-214313">
              <a:spcAft>
                <a:spcPts val="450"/>
              </a:spcAft>
              <a:buFont typeface="Arial" charset="0"/>
              <a:buChar char="•"/>
            </a:pPr>
            <a:r>
              <a:rPr lang="en-US" sz="1125" dirty="0">
                <a:latin typeface="Arial Narrow" charset="0"/>
                <a:ea typeface="Arial Narrow" charset="0"/>
                <a:cs typeface="Arial Narrow" charset="0"/>
              </a:rPr>
              <a:t>Fig. 1 illustrates how MAC</a:t>
            </a:r>
            <a:r>
              <a:rPr lang="en-US" sz="1125" baseline="30000" dirty="0">
                <a:latin typeface="Arial Narrow" charset="0"/>
                <a:ea typeface="Arial Narrow" charset="0"/>
                <a:cs typeface="Arial Narrow" charset="0"/>
              </a:rPr>
              <a:t>TM</a:t>
            </a:r>
            <a:r>
              <a:rPr lang="en-US" sz="1125" dirty="0">
                <a:latin typeface="Arial Narrow" charset="0"/>
                <a:ea typeface="Arial Narrow" charset="0"/>
                <a:cs typeface="Arial Narrow" charset="0"/>
              </a:rPr>
              <a:t>  treats a single two-dimensional array with coordinates SAMPLE and GENE, and two attributes RNASEQ and METHY in each cell.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85" y="3214296"/>
            <a:ext cx="2511707" cy="21475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14874" y="5430217"/>
            <a:ext cx="259259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latin typeface="Arial Narrow" charset="0"/>
                <a:ea typeface="Arial Narrow" charset="0"/>
                <a:cs typeface="Arial Narrow" charset="0"/>
              </a:rPr>
              <a:t>Figure 1. Multidimensional Array Clustering (MAC</a:t>
            </a:r>
            <a:r>
              <a:rPr lang="en-US" sz="1050" b="1" baseline="30000" dirty="0">
                <a:latin typeface="Arial Narrow" charset="0"/>
                <a:ea typeface="Arial Narrow" charset="0"/>
                <a:cs typeface="Arial Narrow" charset="0"/>
              </a:rPr>
              <a:t>TM</a:t>
            </a:r>
            <a:r>
              <a:rPr lang="en-US" sz="1050" b="1" dirty="0">
                <a:latin typeface="Arial Narrow" charset="0"/>
                <a:ea typeface="Arial Narrow" charset="0"/>
                <a:cs typeface="Arial Narrow" charset="0"/>
              </a:rPr>
              <a:t>) reduces reads, speeds queries. </a:t>
            </a:r>
            <a:endParaRPr lang="en-US" sz="105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80749" y="3184064"/>
            <a:ext cx="5026307" cy="2472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/>
            <a:r>
              <a:rPr lang="en-US" sz="1200" b="1" dirty="0">
                <a:latin typeface="Arial Narrow" charset="0"/>
                <a:ea typeface="Arial Narrow" charset="0"/>
                <a:cs typeface="Arial Narrow" charset="0"/>
              </a:rPr>
              <a:t>Details about MAC</a:t>
            </a:r>
            <a:r>
              <a:rPr lang="en-US" sz="1200" b="1" baseline="30000" dirty="0">
                <a:latin typeface="Arial Narrow" charset="0"/>
                <a:ea typeface="Arial Narrow" charset="0"/>
                <a:cs typeface="Arial Narrow" charset="0"/>
              </a:rPr>
              <a:t>TM</a:t>
            </a:r>
          </a:p>
          <a:p>
            <a:pPr marL="214313" indent="-214313">
              <a:spcAft>
                <a:spcPts val="450"/>
              </a:spcAft>
              <a:buFont typeface="Arial" charset="0"/>
              <a:buChar char="•"/>
            </a:pPr>
            <a:r>
              <a:rPr lang="en-US" sz="105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Vertically partitions attributes into separate data objects. Column-store approach to physical data organization</a:t>
            </a:r>
          </a:p>
          <a:p>
            <a:pPr marL="214313" indent="-214313">
              <a:spcAft>
                <a:spcPts val="450"/>
              </a:spcAft>
              <a:buFont typeface="Arial" charset="0"/>
              <a:buChar char="•"/>
            </a:pPr>
            <a:r>
              <a:rPr lang="en-US" sz="105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Internally defines a total </a:t>
            </a:r>
            <a:r>
              <a:rPr lang="en-US" sz="1050" i="1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ordering </a:t>
            </a:r>
            <a:r>
              <a:rPr lang="en-US" sz="105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for the array’s cells by partitioning an array into chunks that are logically co-located and physically clustered and by using the ordering to serialize each chunk’s data </a:t>
            </a:r>
          </a:p>
          <a:p>
            <a:pPr marL="214313" indent="-214313">
              <a:spcAft>
                <a:spcPts val="450"/>
              </a:spcAft>
              <a:buFont typeface="Arial" charset="0"/>
              <a:buChar char="•"/>
            </a:pPr>
            <a:r>
              <a:rPr lang="en-US" sz="1050" i="1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Maps </a:t>
            </a:r>
            <a:r>
              <a:rPr lang="en-US" sz="105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chunks to instances by applying a function (e.g. hashing, replication, by-row, and by-column) to each chunk’s bounding coordinates, and using the function’s result to select the </a:t>
            </a:r>
            <a:r>
              <a:rPr lang="en-US" sz="1050" dirty="0" err="1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SciDB</a:t>
            </a:r>
            <a:r>
              <a:rPr lang="en-US" sz="105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 instance(s) on which to locate the chunk</a:t>
            </a:r>
          </a:p>
          <a:p>
            <a:pPr marL="214313" indent="-214313">
              <a:spcAft>
                <a:spcPts val="450"/>
              </a:spcAft>
              <a:buFont typeface="Arial" charset="0"/>
              <a:buChar char="•"/>
            </a:pPr>
            <a:r>
              <a:rPr lang="en-US" sz="1050" dirty="0">
                <a:latin typeface="Arial Narrow" charset="0"/>
                <a:ea typeface="Arial Narrow" charset="0"/>
                <a:cs typeface="Arial Narrow" charset="0"/>
              </a:rPr>
              <a:t>Lightly </a:t>
            </a:r>
            <a:r>
              <a:rPr lang="en-US" sz="1050" i="1" dirty="0">
                <a:latin typeface="Arial Narrow" charset="0"/>
                <a:ea typeface="Arial Narrow" charset="0"/>
                <a:cs typeface="Arial Narrow" charset="0"/>
              </a:rPr>
              <a:t>compresses </a:t>
            </a:r>
            <a:r>
              <a:rPr lang="en-US" sz="1050" dirty="0">
                <a:latin typeface="Arial Narrow" charset="0"/>
                <a:ea typeface="Arial Narrow" charset="0"/>
                <a:cs typeface="Arial Narrow" charset="0"/>
              </a:rPr>
              <a:t>each chunk by encoding its data, and stores the data to a local disk location under the instance’s control. Each instance records metadata (array, attribute, chunk identity, and physical location) for the chunks it stores. </a:t>
            </a:r>
            <a:endParaRPr lang="en-US" sz="1050" b="1" dirty="0">
              <a:latin typeface="Arial Narrow" charset="0"/>
              <a:ea typeface="Arial Narrow" charset="0"/>
              <a:cs typeface="Arial Narrow" charset="0"/>
            </a:endParaRPr>
          </a:p>
          <a:p>
            <a:pPr marL="214313" indent="-214313">
              <a:spcAft>
                <a:spcPts val="450"/>
              </a:spcAft>
              <a:buFont typeface="Arial" charset="0"/>
              <a:buChar char="•"/>
            </a:pPr>
            <a:r>
              <a:rPr lang="en-US" sz="1050" dirty="0">
                <a:latin typeface="Arial Narrow" charset="0"/>
                <a:ea typeface="Arial Narrow" charset="0"/>
                <a:cs typeface="Arial Narrow" charset="0"/>
              </a:rPr>
              <a:t>Speeds window calculations through an optional chunk overlap feature</a:t>
            </a:r>
            <a:endParaRPr lang="en-US" sz="1050" dirty="0">
              <a:solidFill>
                <a:srgbClr val="00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135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 smtClean="0"/>
              <a:t>SciDB</a:t>
            </a:r>
            <a:r>
              <a:rPr lang="en-US" dirty="0" smtClean="0"/>
              <a:t> tightly integrates analytics and storage.</a:t>
            </a:r>
          </a:p>
          <a:p>
            <a:pPr lvl="1">
              <a:lnSpc>
                <a:spcPct val="100000"/>
              </a:lnSpc>
            </a:pPr>
            <a:r>
              <a:rPr lang="en-US" dirty="0" err="1"/>
              <a:t>SciDB</a:t>
            </a:r>
            <a:r>
              <a:rPr lang="en-US" dirty="0"/>
              <a:t> controls/manages both </a:t>
            </a:r>
            <a:r>
              <a:rPr lang="en-US" dirty="0" smtClean="0"/>
              <a:t>memory and storage.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In contract, Spark is an analytic engine that can at best loosely integrate storage management.</a:t>
            </a:r>
          </a:p>
          <a:p>
            <a:pPr>
              <a:lnSpc>
                <a:spcPct val="100000"/>
              </a:lnSpc>
            </a:pPr>
            <a:r>
              <a:rPr lang="en-US" dirty="0" err="1" smtClean="0"/>
              <a:t>SciDB</a:t>
            </a:r>
            <a:r>
              <a:rPr lang="en-US" dirty="0" smtClean="0"/>
              <a:t> has its own parallel programming paradigm.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Need to use </a:t>
            </a:r>
            <a:r>
              <a:rPr lang="en-US" dirty="0" err="1" smtClean="0"/>
              <a:t>SciDB</a:t>
            </a:r>
            <a:r>
              <a:rPr lang="en-US" dirty="0" smtClean="0"/>
              <a:t> C++ class library which is not yet well documented.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Experience with MPI and/or </a:t>
            </a:r>
            <a:r>
              <a:rPr lang="en-US" dirty="0" err="1" smtClean="0"/>
              <a:t>OpenMP</a:t>
            </a:r>
            <a:r>
              <a:rPr lang="en-US" dirty="0" smtClean="0"/>
              <a:t>, though helps, does not directly apply.</a:t>
            </a:r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Big Data (Washington, DC)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CC79-ADC4-D749-89DA-633CDC0B72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6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4773</TotalTime>
  <Words>1688</Words>
  <Application>Microsoft Macintosh PowerPoint</Application>
  <PresentationFormat>On-screen Show (4:3)</PresentationFormat>
  <Paragraphs>234</Paragraphs>
  <Slides>27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 Narrow</vt:lpstr>
      <vt:lpstr>Calibri</vt:lpstr>
      <vt:lpstr>Calibri Light</vt:lpstr>
      <vt:lpstr>Mangal</vt:lpstr>
      <vt:lpstr>SimSun</vt:lpstr>
      <vt:lpstr>Times New Roman</vt:lpstr>
      <vt:lpstr>Arial</vt:lpstr>
      <vt:lpstr>Office Theme</vt:lpstr>
      <vt:lpstr>Implementing Connected Component Labeling as a User Defined Operator for SciDB</vt:lpstr>
      <vt:lpstr>Authors</vt:lpstr>
      <vt:lpstr>Other Presentations of Interest</vt:lpstr>
      <vt:lpstr>Motivation – Why CCL?</vt:lpstr>
      <vt:lpstr>SciDB</vt:lpstr>
      <vt:lpstr>SciDB and its Storage Management</vt:lpstr>
      <vt:lpstr>MAC™ Details</vt:lpstr>
      <vt:lpstr>PowerPoint Presentation</vt:lpstr>
      <vt:lpstr>Complications</vt:lpstr>
      <vt:lpstr>CCL Requirements</vt:lpstr>
      <vt:lpstr>2D Connectivity Examples</vt:lpstr>
      <vt:lpstr>Implementation Description</vt:lpstr>
      <vt:lpstr>Binary Mask</vt:lpstr>
      <vt:lpstr>Stage 1 – Label in Chunk</vt:lpstr>
      <vt:lpstr>Stage 2 – Resolve Equivalence </vt:lpstr>
      <vt:lpstr>Stage 3 – Revise Labels</vt:lpstr>
      <vt:lpstr>Stage 4 – Re-sequence Labels</vt:lpstr>
      <vt:lpstr>Example</vt:lpstr>
      <vt:lpstr>Blizzard-like Snowstorm</vt:lpstr>
      <vt:lpstr>Performance</vt:lpstr>
      <vt:lpstr>36-year Average Unique Visit</vt:lpstr>
      <vt:lpstr>36-year Average Snowfall</vt:lpstr>
      <vt:lpstr>36-year Average 10-m Wind</vt:lpstr>
      <vt:lpstr>36-year Average Roughness Length</vt:lpstr>
      <vt:lpstr>36-year Average Unique Visit</vt:lpstr>
      <vt:lpstr>Acknowledgement</vt:lpstr>
      <vt:lpstr>Thank you!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Connected Component Labeling as a User Defined Operator for SciDB</dc:title>
  <dc:creator>Kwo-Sen Kuo</dc:creator>
  <cp:lastModifiedBy>Kwo-Sen Kuo</cp:lastModifiedBy>
  <cp:revision>42</cp:revision>
  <dcterms:created xsi:type="dcterms:W3CDTF">2016-12-01T03:15:36Z</dcterms:created>
  <dcterms:modified xsi:type="dcterms:W3CDTF">2016-12-06T11:43:17Z</dcterms:modified>
</cp:coreProperties>
</file>